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5"/>
  </p:sldMasterIdLst>
  <p:notesMasterIdLst>
    <p:notesMasterId r:id="rId43"/>
  </p:notesMasterIdLst>
  <p:sldIdLst>
    <p:sldId id="305" r:id="rId6"/>
    <p:sldId id="396" r:id="rId7"/>
    <p:sldId id="400" r:id="rId8"/>
    <p:sldId id="405" r:id="rId9"/>
    <p:sldId id="345" r:id="rId10"/>
    <p:sldId id="406" r:id="rId11"/>
    <p:sldId id="407" r:id="rId12"/>
    <p:sldId id="408" r:id="rId13"/>
    <p:sldId id="409" r:id="rId14"/>
    <p:sldId id="381" r:id="rId15"/>
    <p:sldId id="410" r:id="rId16"/>
    <p:sldId id="390" r:id="rId17"/>
    <p:sldId id="376" r:id="rId18"/>
    <p:sldId id="385" r:id="rId19"/>
    <p:sldId id="344" r:id="rId20"/>
    <p:sldId id="386" r:id="rId21"/>
    <p:sldId id="395" r:id="rId22"/>
    <p:sldId id="399" r:id="rId23"/>
    <p:sldId id="411" r:id="rId24"/>
    <p:sldId id="403" r:id="rId25"/>
    <p:sldId id="398" r:id="rId26"/>
    <p:sldId id="397" r:id="rId27"/>
    <p:sldId id="402" r:id="rId28"/>
    <p:sldId id="404" r:id="rId29"/>
    <p:sldId id="401" r:id="rId30"/>
    <p:sldId id="412" r:id="rId31"/>
    <p:sldId id="413" r:id="rId32"/>
    <p:sldId id="414" r:id="rId33"/>
    <p:sldId id="415" r:id="rId34"/>
    <p:sldId id="418" r:id="rId35"/>
    <p:sldId id="416" r:id="rId36"/>
    <p:sldId id="419" r:id="rId37"/>
    <p:sldId id="417" r:id="rId38"/>
    <p:sldId id="420" r:id="rId39"/>
    <p:sldId id="421" r:id="rId40"/>
    <p:sldId id="422" r:id="rId41"/>
    <p:sldId id="382" r:id="rId42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855" userDrawn="1">
          <p15:clr>
            <a:srgbClr val="A4A3A4"/>
          </p15:clr>
        </p15:guide>
        <p15:guide id="4" pos="987" userDrawn="1">
          <p15:clr>
            <a:srgbClr val="A4A3A4"/>
          </p15:clr>
        </p15:guide>
        <p15:guide id="5" pos="3909" userDrawn="1">
          <p15:clr>
            <a:srgbClr val="A4A3A4"/>
          </p15:clr>
        </p15:guide>
        <p15:guide id="6" pos="3772" userDrawn="1">
          <p15:clr>
            <a:srgbClr val="A4A3A4"/>
          </p15:clr>
        </p15:guide>
        <p15:guide id="7" pos="7467" userDrawn="1">
          <p15:clr>
            <a:srgbClr val="A4A3A4"/>
          </p15:clr>
        </p15:guide>
        <p15:guide id="8" pos="2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08E"/>
    <a:srgbClr val="652D92"/>
    <a:srgbClr val="E8E8E8"/>
    <a:srgbClr val="ED008C"/>
    <a:srgbClr val="FEF200"/>
    <a:srgbClr val="01AEF0"/>
    <a:srgbClr val="4BBCAA"/>
    <a:srgbClr val="FF8900"/>
    <a:srgbClr val="FDECF4"/>
    <a:srgbClr val="C49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73" y="48"/>
      </p:cViewPr>
      <p:guideLst>
        <p:guide orient="horz" pos="2160"/>
        <p:guide pos="3840"/>
        <p:guide pos="855"/>
        <p:guide pos="987"/>
        <p:guide pos="3909"/>
        <p:guide pos="3772"/>
        <p:guide pos="7467"/>
        <p:guide pos="2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7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A522E-D2E0-436B-97BE-B99CEA7684CE}" type="datetimeFigureOut">
              <a:rPr lang="fi-FI" smtClean="0"/>
              <a:t>23.4.2019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A9843-4B20-4852-82CF-3B465AE8423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2166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ääotsikk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2516696"/>
            <a:ext cx="11510963" cy="2634143"/>
          </a:xfrm>
        </p:spPr>
        <p:txBody>
          <a:bodyPr anchor="t" anchorCtr="0">
            <a:noAutofit/>
          </a:bodyPr>
          <a:lstStyle>
            <a:lvl1pPr algn="ctr">
              <a:defRPr sz="74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13" y="5157192"/>
            <a:ext cx="11510963" cy="1018502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Date &amp; </a:t>
            </a:r>
            <a:r>
              <a:rPr lang="en-GB" noProof="0" dirty="0" err="1"/>
              <a:t>Firstname</a:t>
            </a:r>
            <a:r>
              <a:rPr lang="en-GB" noProof="0" dirty="0"/>
              <a:t>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  <p:grpSp>
        <p:nvGrpSpPr>
          <p:cNvPr id="5" name="Ryhmä 3"/>
          <p:cNvGrpSpPr/>
          <p:nvPr userDrawn="1"/>
        </p:nvGrpSpPr>
        <p:grpSpPr>
          <a:xfrm>
            <a:off x="4187556" y="730517"/>
            <a:ext cx="3795061" cy="1656183"/>
            <a:chOff x="2187936" y="908720"/>
            <a:chExt cx="2146016" cy="936532"/>
          </a:xfrm>
          <a:solidFill>
            <a:schemeClr val="tx2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653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6">
    <p:bg>
      <p:bgPr>
        <a:solidFill>
          <a:srgbClr val="66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chemeClr val="bg1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577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A1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501008"/>
            <a:ext cx="11510963" cy="2656510"/>
          </a:xfrm>
        </p:spPr>
        <p:txBody>
          <a:bodyPr anchor="t" anchorCtr="0">
            <a:noAutofit/>
          </a:bodyPr>
          <a:lstStyle>
            <a:lvl1pPr algn="ctr">
              <a:defRPr sz="9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89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27" name="Päivämäärän paikkamerkki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F1AEE7EB-DEC8-4577-805D-DFE46495B9CD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28" name="Alatunnisteen paikkamerkki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29" name="Dian numeron paikkamerkki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30" name="Suora yhdysviiva 29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yhdysviiva 30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yhdysviiva 31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8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A2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501008"/>
            <a:ext cx="11510963" cy="2656510"/>
          </a:xfrm>
        </p:spPr>
        <p:txBody>
          <a:bodyPr anchor="t" anchorCtr="0">
            <a:noAutofit/>
          </a:bodyPr>
          <a:lstStyle>
            <a:lvl1pPr algn="ctr">
              <a:defRPr sz="9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89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D8051BC6-5011-40D7-B5CC-BA65BEE532CE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11" name="Suora yhdysviiva 10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A3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501008"/>
            <a:ext cx="11510963" cy="2656510"/>
          </a:xfrm>
        </p:spPr>
        <p:txBody>
          <a:bodyPr anchor="t" anchorCtr="0">
            <a:noAutofit/>
          </a:bodyPr>
          <a:lstStyle>
            <a:lvl1pPr algn="ctr">
              <a:defRPr sz="9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A5EE8CD5-0DBD-4093-909E-FF26D92A10D9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11" name="Suora yhdysviiva 10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172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A4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501008"/>
            <a:ext cx="11510963" cy="2656510"/>
          </a:xfrm>
        </p:spPr>
        <p:txBody>
          <a:bodyPr anchor="t" anchorCtr="0">
            <a:noAutofit/>
          </a:bodyPr>
          <a:lstStyle>
            <a:lvl1pPr algn="ctr">
              <a:defRPr sz="9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823D6355-9421-41D7-9BBF-62B55399BCA9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11" name="Suora yhdysviiva 10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20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A5">
    <p:bg>
      <p:bgPr>
        <a:solidFill>
          <a:srgbClr val="66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501008"/>
            <a:ext cx="11510963" cy="2656510"/>
          </a:xfrm>
        </p:spPr>
        <p:txBody>
          <a:bodyPr anchor="t" anchorCtr="0">
            <a:noAutofit/>
          </a:bodyPr>
          <a:lstStyle>
            <a:lvl1pPr algn="ctr">
              <a:defRPr sz="9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9" name="Suora yhdysviiva 8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yhdysviiva 10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E3AE4C86-F355-4AAA-B9D8-7FD3D58FBD5B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4338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äliotsikko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01AEEF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AF797561-166C-43D2-9EE4-B4264DDC443E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12" name="Dian numeron paikkamerkki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13" name="Suora yhdysviiva 12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yhdysviiva 14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1038729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EB008C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15487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23408E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9167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01AEF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925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ääotsikko 2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2516696"/>
            <a:ext cx="11510963" cy="2634143"/>
          </a:xfrm>
        </p:spPr>
        <p:txBody>
          <a:bodyPr anchor="t" anchorCtr="0">
            <a:noAutofit/>
          </a:bodyPr>
          <a:lstStyle>
            <a:lvl1pPr algn="ctr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13" y="5157192"/>
            <a:ext cx="11510963" cy="1018502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Date &amp; </a:t>
            </a:r>
            <a:r>
              <a:rPr lang="en-GB" noProof="0" dirty="0" err="1"/>
              <a:t>Firstname</a:t>
            </a:r>
            <a:r>
              <a:rPr lang="en-GB" noProof="0" dirty="0"/>
              <a:t>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  <p:grpSp>
        <p:nvGrpSpPr>
          <p:cNvPr id="5" name="Ryhmä 3"/>
          <p:cNvGrpSpPr/>
          <p:nvPr userDrawn="1"/>
        </p:nvGrpSpPr>
        <p:grpSpPr>
          <a:xfrm>
            <a:off x="4187556" y="730517"/>
            <a:ext cx="3795061" cy="1656183"/>
            <a:chOff x="2187936" y="908720"/>
            <a:chExt cx="2146016" cy="936532"/>
          </a:xfrm>
          <a:solidFill>
            <a:srgbClr val="FF8900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9706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E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4525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E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7946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E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7259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23408E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52380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F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84440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F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2683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00B0F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4369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F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98282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Otsikko ja sisältö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408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3408F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681F9D33-6204-4577-AC02-06BC546968A4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28902780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3943F80D-4736-404A-8EBF-F728418FCDA7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89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68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ääotsikko 3">
    <p:bg>
      <p:bgPr>
        <a:solidFill>
          <a:srgbClr val="01A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2516696"/>
            <a:ext cx="11510963" cy="2634143"/>
          </a:xfrm>
        </p:spPr>
        <p:txBody>
          <a:bodyPr anchor="t" anchorCtr="0">
            <a:noAutofit/>
          </a:bodyPr>
          <a:lstStyle>
            <a:lvl1pPr algn="ctr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13" y="5157192"/>
            <a:ext cx="11510963" cy="1018502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Date &amp; </a:t>
            </a:r>
            <a:r>
              <a:rPr lang="en-GB" noProof="0" dirty="0" err="1"/>
              <a:t>Firstname</a:t>
            </a:r>
            <a:r>
              <a:rPr lang="en-GB" noProof="0" dirty="0"/>
              <a:t>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  <p:grpSp>
        <p:nvGrpSpPr>
          <p:cNvPr id="5" name="Ryhmä 3"/>
          <p:cNvGrpSpPr/>
          <p:nvPr userDrawn="1"/>
        </p:nvGrpSpPr>
        <p:grpSpPr>
          <a:xfrm>
            <a:off x="4187556" y="730517"/>
            <a:ext cx="3795061" cy="1656183"/>
            <a:chOff x="2187936" y="908720"/>
            <a:chExt cx="2146016" cy="936532"/>
          </a:xfrm>
          <a:solidFill>
            <a:schemeClr val="accent2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137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3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89A92225-C3EB-4E77-9B50-CDF36A005F91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89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895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4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C03538E8-E141-489A-88C9-263B9011EF2B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94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5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554E8432-9AB6-4604-975F-DEAAD62CF96A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3496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6">
    <p:bg>
      <p:bgPr>
        <a:solidFill>
          <a:srgbClr val="66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E1BFB32C-931A-4BB1-A7CE-A35CDFEA195D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83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sikko ja graaf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tx2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tx2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tx2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5F980C4F-45D7-4EF1-9DBC-AE05252811F2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  <p:grpSp>
        <p:nvGrpSpPr>
          <p:cNvPr id="16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42618686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graafi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BD5C9C5A-4549-4A85-822C-895DCBC183BD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89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</p:spTree>
    <p:extLst>
      <p:ext uri="{BB962C8B-B14F-4D97-AF65-F5344CB8AC3E}">
        <p14:creationId xmlns:p14="http://schemas.microsoft.com/office/powerpoint/2010/main" val="2858756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graafi 3">
    <p:bg>
      <p:bgPr>
        <a:solidFill>
          <a:srgbClr val="234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1AEFE65-B810-4B34-9AF7-41DC77595A97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89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</p:spTree>
    <p:extLst>
      <p:ext uri="{BB962C8B-B14F-4D97-AF65-F5344CB8AC3E}">
        <p14:creationId xmlns:p14="http://schemas.microsoft.com/office/powerpoint/2010/main" val="2114264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graafi 4">
    <p:bg>
      <p:bgPr>
        <a:solidFill>
          <a:srgbClr val="01A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C070AFEF-3B7E-49DB-A4A5-EA1649945BD1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Lisää</a:t>
            </a:r>
            <a:r>
              <a:rPr lang="en-GB" noProof="0" dirty="0"/>
              <a:t> </a:t>
            </a:r>
            <a:r>
              <a:rPr lang="en-GB" noProof="0" dirty="0" err="1"/>
              <a:t>kaavio</a:t>
            </a:r>
            <a:endParaRPr lang="en-GB" noProof="0" dirty="0"/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1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0693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graafi 5">
    <p:bg>
      <p:bgPr>
        <a:solidFill>
          <a:srgbClr val="4BB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500007DA-7E08-419E-B4C1-0082D868A923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1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712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graafi 6">
    <p:bg>
      <p:bgPr>
        <a:solidFill>
          <a:srgbClr val="652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2AE0C9C6-6F69-4864-80E2-11F181CFFA88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1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29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ääotsikko 4">
    <p:bg>
      <p:bgPr>
        <a:solidFill>
          <a:srgbClr val="4BB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2516696"/>
            <a:ext cx="11510963" cy="2634143"/>
          </a:xfrm>
        </p:spPr>
        <p:txBody>
          <a:bodyPr anchor="t" anchorCtr="0">
            <a:noAutofit/>
          </a:bodyPr>
          <a:lstStyle>
            <a:lvl1pPr algn="ctr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13" y="5157192"/>
            <a:ext cx="11510963" cy="1018502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Date &amp; </a:t>
            </a:r>
            <a:r>
              <a:rPr lang="en-GB" noProof="0" dirty="0" err="1"/>
              <a:t>Firstname</a:t>
            </a:r>
            <a:r>
              <a:rPr lang="en-GB" noProof="0" dirty="0"/>
              <a:t>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  <p:grpSp>
        <p:nvGrpSpPr>
          <p:cNvPr id="5" name="Ryhmä 3"/>
          <p:cNvGrpSpPr/>
          <p:nvPr userDrawn="1"/>
        </p:nvGrpSpPr>
        <p:grpSpPr>
          <a:xfrm>
            <a:off x="4187556" y="730517"/>
            <a:ext cx="3795061" cy="1656183"/>
            <a:chOff x="2187936" y="908720"/>
            <a:chExt cx="2146016" cy="936532"/>
          </a:xfrm>
          <a:solidFill>
            <a:schemeClr val="accent2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61166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uva ja sisältö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3408F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58CD474A-8329-4E00-BC24-7DDEB7B4CA7D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1572425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60A19D4D-E384-49B7-8C5C-9525224C3FD8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227674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3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A559388-04BE-4ED2-9AA7-8C6FBF1414E2}" type="datetime1">
              <a:rPr lang="en-US" smtClean="0"/>
              <a:t>4/23/2019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fi-FI"/>
              <a:t>Replace footertext if needed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04361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4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5E7CF207-C6FD-4DD4-9CD0-3052914958DF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51719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5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1AD5EDF5-CB7C-4FCE-B8E7-E448C8E99B7A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91906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6">
    <p:bg>
      <p:bgPr>
        <a:solidFill>
          <a:srgbClr val="66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6B7F6D35-D4F2-4003-A0A7-CFE47E32EAF8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345364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veä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rgbClr val="23408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4C2F009A-2785-4B5B-944A-B02A06F9A2BC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  <p:sp>
        <p:nvSpPr>
          <p:cNvPr id="16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35186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ä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AAE341D4-0F61-4FDD-8B26-B05CC8EAE0FF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1732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ä 3">
    <p:bg>
      <p:bgPr>
        <a:solidFill>
          <a:srgbClr val="234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1E304215-B380-4D16-82D3-6C6EE38104DA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07113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ä 4">
    <p:bg>
      <p:bgPr>
        <a:solidFill>
          <a:srgbClr val="01A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C85BD1F-1F19-46FF-9ADC-C6CCBFBCEED3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8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789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sikk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rgbClr val="23408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rgbClr val="01AEEF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69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40151938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ä 5">
    <p:bg>
      <p:bgPr>
        <a:solidFill>
          <a:srgbClr val="4BB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77D7F8A-7C92-45D8-ABBB-F52B4B11F7C9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8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1821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ä 6">
    <p:bg>
      <p:bgPr>
        <a:solidFill>
          <a:srgbClr val="652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49A21EFB-38EA-49D2-9CBA-D2F4E430080C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8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90821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hjä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5A684873-B2DB-48D0-8137-5C8E386E4CCC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4090777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DB62F196-BF62-45E9-9B1E-02810D7D83C8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5737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3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4A1F889B-F9A1-4B62-A9DE-3959249D68DD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047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4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FBEA5E9E-47E3-4500-AC72-E43B8CC926E3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498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5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3C7E7578-657B-450F-83A4-3FD57CE61808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161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6">
    <p:bg>
      <p:bgPr>
        <a:solidFill>
          <a:srgbClr val="652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84706EC5-CC97-4131-BF51-33340FA69380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7070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sällysluettelo 1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Aft>
                <a:spcPts val="500"/>
              </a:spcAft>
              <a:buFontTx/>
              <a:buNone/>
              <a:defRPr b="1">
                <a:solidFill>
                  <a:srgbClr val="FFF200"/>
                </a:solidFill>
              </a:defRPr>
            </a:lvl1pPr>
            <a:lvl2pPr marL="896916" indent="-176209">
              <a:buFont typeface="Verdana" panose="020B0604030504040204" pitchFamily="34" charset="0"/>
              <a:buChar char="-"/>
              <a:defRPr b="1">
                <a:solidFill>
                  <a:srgbClr val="FFF200"/>
                </a:solidFill>
              </a:defRPr>
            </a:lvl2pPr>
            <a:lvl3pPr marL="1073124" indent="-176209">
              <a:buFont typeface="Verdana" panose="020B0604030504040204" pitchFamily="34" charset="0"/>
              <a:buChar char="-"/>
              <a:defRPr b="1">
                <a:solidFill>
                  <a:srgbClr val="FFF200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56C0236B-F6F6-4847-B481-E3229F1E06A3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89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7286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sällysluettelo 2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Aft>
                <a:spcPts val="500"/>
              </a:spcAft>
              <a:buFontTx/>
              <a:buNone/>
              <a:defRPr b="1">
                <a:solidFill>
                  <a:srgbClr val="FFF200"/>
                </a:solidFill>
              </a:defRPr>
            </a:lvl1pPr>
            <a:lvl2pPr marL="896916" indent="-176209">
              <a:buFont typeface="Verdana" panose="020B0604030504040204" pitchFamily="34" charset="0"/>
              <a:buChar char="-"/>
              <a:defRPr b="1">
                <a:solidFill>
                  <a:srgbClr val="FFF200"/>
                </a:solidFill>
              </a:defRPr>
            </a:lvl2pPr>
            <a:lvl3pPr marL="1073124" indent="-176209">
              <a:buFont typeface="Verdana" panose="020B0604030504040204" pitchFamily="34" charset="0"/>
              <a:buChar char="-"/>
              <a:defRPr b="1">
                <a:solidFill>
                  <a:srgbClr val="FFF200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9CB88216-7451-44F7-B81F-F71AD0FB2FD4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65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chemeClr val="bg1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43323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  <a:solidFill>
            <a:srgbClr val="23408F"/>
          </a:solidFill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9" name="Freeform 2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4" name="Rectangle 3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94717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3" name="Freeform 3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3" name="Rectangle 4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0240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3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Rectangle 5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Rectangle 5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18930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4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Rectangle 5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Rectangle 5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19437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5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Rectangle 5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Rectangle 5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3493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6">
    <p:bg>
      <p:bgPr>
        <a:solidFill>
          <a:srgbClr val="66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Rectangle 5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Rectangle 5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18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3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chemeClr val="bg1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3387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4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chemeClr val="bg1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902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5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chemeClr val="bg1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907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4536900" cy="35653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01" y="579600"/>
            <a:ext cx="5751513" cy="573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1566864" y="6436800"/>
            <a:ext cx="66102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rgbClr val="01AEEF"/>
                </a:solidFill>
              </a:defRPr>
            </a:lvl1pPr>
          </a:lstStyle>
          <a:p>
            <a:fld id="{3B4C72BF-AA8A-4936-97B5-E410162DA4A8}" type="datetime1">
              <a:rPr lang="en-US" noProof="0" smtClean="0"/>
              <a:t>4/23/2019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2239862" y="6436800"/>
            <a:ext cx="4618765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341314" y="6436800"/>
            <a:ext cx="38852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kstiruutu 25"/>
          <p:cNvSpPr txBox="1"/>
          <p:nvPr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bg1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40642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74" r:id="rId2"/>
    <p:sldLayoutId id="2147483700" r:id="rId3"/>
    <p:sldLayoutId id="2147483701" r:id="rId4"/>
    <p:sldLayoutId id="2147483657" r:id="rId5"/>
    <p:sldLayoutId id="2147483661" r:id="rId6"/>
    <p:sldLayoutId id="2147483677" r:id="rId7"/>
    <p:sldLayoutId id="2147483662" r:id="rId8"/>
    <p:sldLayoutId id="2147483678" r:id="rId9"/>
    <p:sldLayoutId id="2147483679" r:id="rId10"/>
    <p:sldLayoutId id="2147483658" r:id="rId11"/>
    <p:sldLayoutId id="2147483680" r:id="rId12"/>
    <p:sldLayoutId id="2147483682" r:id="rId13"/>
    <p:sldLayoutId id="2147483683" r:id="rId14"/>
    <p:sldLayoutId id="2147483687" r:id="rId15"/>
    <p:sldLayoutId id="214748365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650" r:id="rId28"/>
    <p:sldLayoutId id="2147483685" r:id="rId29"/>
    <p:sldLayoutId id="2147483686" r:id="rId30"/>
    <p:sldLayoutId id="2147483689" r:id="rId31"/>
    <p:sldLayoutId id="2147483690" r:id="rId32"/>
    <p:sldLayoutId id="2147483691" r:id="rId33"/>
    <p:sldLayoutId id="2147483704" r:id="rId34"/>
    <p:sldLayoutId id="2147483703" r:id="rId35"/>
    <p:sldLayoutId id="2147483705" r:id="rId36"/>
    <p:sldLayoutId id="2147483706" r:id="rId37"/>
    <p:sldLayoutId id="2147483707" r:id="rId38"/>
    <p:sldLayoutId id="2147483708" r:id="rId39"/>
    <p:sldLayoutId id="2147483660" r:id="rId40"/>
    <p:sldLayoutId id="2147483663" r:id="rId41"/>
    <p:sldLayoutId id="2147483664" r:id="rId42"/>
    <p:sldLayoutId id="2147483665" r:id="rId43"/>
    <p:sldLayoutId id="2147483666" r:id="rId44"/>
    <p:sldLayoutId id="2147483667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694" r:id="rId52"/>
    <p:sldLayoutId id="2147483695" r:id="rId53"/>
    <p:sldLayoutId id="2147483696" r:id="rId54"/>
    <p:sldLayoutId id="2147483697" r:id="rId55"/>
    <p:sldLayoutId id="2147483698" r:id="rId56"/>
    <p:sldLayoutId id="2147483699" r:id="rId57"/>
    <p:sldLayoutId id="2147483693" r:id="rId58"/>
    <p:sldLayoutId id="2147483692" r:id="rId59"/>
    <p:sldLayoutId id="2147483656" r:id="rId60"/>
    <p:sldLayoutId id="2147483668" r:id="rId61"/>
    <p:sldLayoutId id="2147483669" r:id="rId62"/>
    <p:sldLayoutId id="2147483670" r:id="rId63"/>
    <p:sldLayoutId id="2147483671" r:id="rId64"/>
    <p:sldLayoutId id="2147483673" r:id="rId65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0354" indent="-360354" algn="l" defTabSz="914377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Verdana" panose="020B0604030504040204" pitchFamily="34" charset="0"/>
        <a:buChar char="‒"/>
        <a:defRPr sz="2051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360354" indent="-360354" algn="l" defTabSz="914377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Verdana" panose="020B0604030504040204" pitchFamily="34" charset="0"/>
        <a:buChar char="-"/>
        <a:defRPr sz="1600" b="0" kern="1200">
          <a:solidFill>
            <a:schemeClr val="tx2"/>
          </a:solidFill>
          <a:latin typeface="+mn-lt"/>
          <a:ea typeface="+mn-ea"/>
          <a:cs typeface="+mn-cs"/>
        </a:defRPr>
      </a:lvl2pPr>
      <a:lvl3pPr marL="720707" indent="-360354" algn="l" defTabSz="914377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-"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3pPr>
      <a:lvl4pPr marL="1073124" indent="-352417" algn="l" defTabSz="914377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-"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1435064" indent="-361942" algn="l" defTabSz="914377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-"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983" userDrawn="1">
          <p15:clr>
            <a:srgbClr val="F26B43"/>
          </p15:clr>
        </p15:guide>
        <p15:guide id="4" pos="855" userDrawn="1">
          <p15:clr>
            <a:srgbClr val="F26B43"/>
          </p15:clr>
        </p15:guide>
        <p15:guide id="5" pos="209" userDrawn="1">
          <p15:clr>
            <a:srgbClr val="F26B43"/>
          </p15:clr>
        </p15:guide>
        <p15:guide id="6" pos="3779" userDrawn="1">
          <p15:clr>
            <a:srgbClr val="F26B43"/>
          </p15:clr>
        </p15:guide>
        <p15:guide id="7" pos="3912" userDrawn="1">
          <p15:clr>
            <a:srgbClr val="F26B43"/>
          </p15:clr>
        </p15:guide>
        <p15:guide id="8" pos="74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Oversize_network/3156067" TargetMode="Externa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112" y="4453480"/>
            <a:ext cx="11510963" cy="17723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ahnschrift SemiBold SemiConden" panose="020B0502040204020203" pitchFamily="34" charset="0"/>
              </a:rPr>
              <a:t>Giuseppe </a:t>
            </a:r>
            <a:r>
              <a:rPr lang="en-US" sz="2000" dirty="0" err="1">
                <a:latin typeface="Bahnschrift SemiBold SemiConden" panose="020B0502040204020203" pitchFamily="34" charset="0"/>
              </a:rPr>
              <a:t>Superbo</a:t>
            </a:r>
            <a:endParaRPr lang="en-US" sz="2000" dirty="0">
              <a:latin typeface="Bahnschrift SemiBold SemiConden" panose="020B0502040204020203" pitchFamily="34" charset="0"/>
            </a:endParaRPr>
          </a:p>
          <a:p>
            <a:r>
              <a:rPr lang="en-US" sz="2000" dirty="0">
                <a:latin typeface="Bahnschrift SemiBold SemiConden" panose="020B0502040204020203" pitchFamily="34" charset="0"/>
              </a:rPr>
              <a:t>Nicola </a:t>
            </a:r>
            <a:r>
              <a:rPr lang="en-US" sz="2000" dirty="0" err="1">
                <a:latin typeface="Bahnschrift SemiBold SemiConden" panose="020B0502040204020203" pitchFamily="34" charset="0"/>
              </a:rPr>
              <a:t>Zotto</a:t>
            </a:r>
            <a:endParaRPr lang="en-US" sz="2000" dirty="0">
              <a:latin typeface="Bahnschrift SemiBold SemiConden" panose="020B0502040204020203" pitchFamily="34" charset="0"/>
            </a:endParaRPr>
          </a:p>
          <a:p>
            <a:r>
              <a:rPr lang="en-US" sz="2000" dirty="0" err="1">
                <a:latin typeface="Bahnschrift SemiBold SemiConden" panose="020B0502040204020203" pitchFamily="34" charset="0"/>
              </a:rPr>
              <a:t>Xiaowen</a:t>
            </a:r>
            <a:r>
              <a:rPr lang="en-US" sz="2000" dirty="0">
                <a:latin typeface="Bahnschrift SemiBold SemiConden" panose="020B0502040204020203" pitchFamily="34" charset="0"/>
              </a:rPr>
              <a:t> Wang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AA7F3-1651-4B2A-9596-3FD857F1F3F6}"/>
              </a:ext>
            </a:extLst>
          </p:cNvPr>
          <p:cNvSpPr txBox="1"/>
          <p:nvPr/>
        </p:nvSpPr>
        <p:spPr>
          <a:xfrm>
            <a:off x="247734" y="151141"/>
            <a:ext cx="712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  <a:latin typeface="Bahnschrift SemiBold SemiConden" panose="020B0502040204020203" pitchFamily="34" charset="0"/>
              </a:rPr>
              <a:t>521157A – Introduction to Social Network Seminar</a:t>
            </a:r>
            <a:endParaRPr lang="LID4096" dirty="0">
              <a:solidFill>
                <a:schemeClr val="accent5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FE150-06BB-4F31-B455-4F6113D9A717}"/>
              </a:ext>
            </a:extLst>
          </p:cNvPr>
          <p:cNvSpPr txBox="1"/>
          <p:nvPr/>
        </p:nvSpPr>
        <p:spPr>
          <a:xfrm>
            <a:off x="3080951" y="2929267"/>
            <a:ext cx="6598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4800" b="1" dirty="0">
                <a:latin typeface="Bahnschrift SemiBold SemiConden" panose="020B0502040204020203" pitchFamily="34" charset="0"/>
              </a:rPr>
              <a:t>Crime Network Analysis</a:t>
            </a:r>
            <a:endParaRPr lang="LID4096" sz="48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6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E03F8-A218-4D40-8A0E-A038E5C5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18" y="1116224"/>
            <a:ext cx="8933934" cy="5322414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B13486-6B09-4407-A09C-F3E605FD636D}"/>
              </a:ext>
            </a:extLst>
          </p:cNvPr>
          <p:cNvSpPr txBox="1"/>
          <p:nvPr/>
        </p:nvSpPr>
        <p:spPr>
          <a:xfrm>
            <a:off x="1215081" y="419362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Communities Detection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EBC5E-BACC-4570-B64A-DBD4108C2CEF}"/>
              </a:ext>
            </a:extLst>
          </p:cNvPr>
          <p:cNvSpPr txBox="1"/>
          <p:nvPr/>
        </p:nvSpPr>
        <p:spPr>
          <a:xfrm>
            <a:off x="8530281" y="1178011"/>
            <a:ext cx="217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Algorithm – </a:t>
            </a:r>
            <a:r>
              <a:rPr lang="en-GB" sz="1000" dirty="0"/>
              <a:t>Louvain algorithm</a:t>
            </a:r>
            <a:endParaRPr lang="fi-FI" sz="1000" dirty="0"/>
          </a:p>
          <a:p>
            <a:r>
              <a:rPr lang="fi-FI" sz="1000" dirty="0"/>
              <a:t>Communities - 9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188057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64508" y="560858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What We Got…important nodes!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E028A-7E20-4A46-AF80-285D71EF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3" y="1268340"/>
            <a:ext cx="8591555" cy="513629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FBDCC4-A5B2-4B51-981D-522D50501396}"/>
              </a:ext>
            </a:extLst>
          </p:cNvPr>
          <p:cNvSpPr txBox="1"/>
          <p:nvPr/>
        </p:nvSpPr>
        <p:spPr>
          <a:xfrm>
            <a:off x="9691816" y="1318780"/>
            <a:ext cx="3973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Top 5: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3A79303-DDC5-42B2-8BE6-2B010345FA51}"/>
              </a:ext>
            </a:extLst>
          </p:cNvPr>
          <p:cNvSpPr/>
          <p:nvPr/>
        </p:nvSpPr>
        <p:spPr>
          <a:xfrm>
            <a:off x="9799744" y="2041381"/>
            <a:ext cx="103383" cy="1116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347C0A-7031-414A-B78D-3C0DE17472DC}"/>
              </a:ext>
            </a:extLst>
          </p:cNvPr>
          <p:cNvSpPr txBox="1"/>
          <p:nvPr/>
        </p:nvSpPr>
        <p:spPr>
          <a:xfrm>
            <a:off x="9989625" y="1841326"/>
            <a:ext cx="137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N9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051A2C0A-7C5A-4C81-9B74-74A3F8E57606}"/>
              </a:ext>
            </a:extLst>
          </p:cNvPr>
          <p:cNvSpPr/>
          <p:nvPr/>
        </p:nvSpPr>
        <p:spPr>
          <a:xfrm>
            <a:off x="9799744" y="2441491"/>
            <a:ext cx="103383" cy="1116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746D9-DE08-475C-A55E-EAB2032C6C6E}"/>
              </a:ext>
            </a:extLst>
          </p:cNvPr>
          <p:cNvSpPr txBox="1"/>
          <p:nvPr/>
        </p:nvSpPr>
        <p:spPr>
          <a:xfrm>
            <a:off x="9989625" y="2241436"/>
            <a:ext cx="137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N27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55E16147-76E7-44A2-A376-93E617F1E815}"/>
              </a:ext>
            </a:extLst>
          </p:cNvPr>
          <p:cNvSpPr/>
          <p:nvPr/>
        </p:nvSpPr>
        <p:spPr>
          <a:xfrm>
            <a:off x="9799744" y="2818580"/>
            <a:ext cx="103383" cy="1116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EF7E7-53FE-4FBB-B2DB-DC212D5B21B5}"/>
              </a:ext>
            </a:extLst>
          </p:cNvPr>
          <p:cNvSpPr txBox="1"/>
          <p:nvPr/>
        </p:nvSpPr>
        <p:spPr>
          <a:xfrm>
            <a:off x="9989625" y="2618525"/>
            <a:ext cx="1911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N49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41A518D1-716F-456B-BF61-208846501DDE}"/>
              </a:ext>
            </a:extLst>
          </p:cNvPr>
          <p:cNvSpPr/>
          <p:nvPr/>
        </p:nvSpPr>
        <p:spPr>
          <a:xfrm>
            <a:off x="9799744" y="3284103"/>
            <a:ext cx="103383" cy="1116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6D04F-BE93-4F74-A9AE-AAC45D34A407}"/>
              </a:ext>
            </a:extLst>
          </p:cNvPr>
          <p:cNvSpPr txBox="1"/>
          <p:nvPr/>
        </p:nvSpPr>
        <p:spPr>
          <a:xfrm>
            <a:off x="9989625" y="3084048"/>
            <a:ext cx="137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N48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0139A92B-2A85-4625-BBDE-AD8B91A20A1F}"/>
              </a:ext>
            </a:extLst>
          </p:cNvPr>
          <p:cNvSpPr/>
          <p:nvPr/>
        </p:nvSpPr>
        <p:spPr>
          <a:xfrm>
            <a:off x="9849171" y="3836486"/>
            <a:ext cx="103383" cy="1116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37B290-9091-4BF7-8AAC-9D5DD08E8590}"/>
              </a:ext>
            </a:extLst>
          </p:cNvPr>
          <p:cNvSpPr txBox="1"/>
          <p:nvPr/>
        </p:nvSpPr>
        <p:spPr>
          <a:xfrm>
            <a:off x="10039052" y="3636431"/>
            <a:ext cx="137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N39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6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6D746-D2DD-43F2-9F24-F2978315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964" y="3871783"/>
            <a:ext cx="2497437" cy="2203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45035-B9DA-4FAC-99FE-5192A2E727A4}"/>
              </a:ext>
            </a:extLst>
          </p:cNvPr>
          <p:cNvSpPr txBox="1"/>
          <p:nvPr/>
        </p:nvSpPr>
        <p:spPr>
          <a:xfrm>
            <a:off x="1219200" y="527221"/>
            <a:ext cx="40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netAW - Original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EF2DE-DE31-4A46-B7A2-FB1AB659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9" y="1256272"/>
            <a:ext cx="8260386" cy="490479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83C5539-B847-4FEE-AE46-26EEC568B506}"/>
              </a:ext>
            </a:extLst>
          </p:cNvPr>
          <p:cNvSpPr/>
          <p:nvPr/>
        </p:nvSpPr>
        <p:spPr>
          <a:xfrm>
            <a:off x="9098692" y="642551"/>
            <a:ext cx="2467232" cy="1804087"/>
          </a:xfrm>
          <a:prstGeom prst="wedgeEllipseCallout">
            <a:avLst>
              <a:gd name="adj1" fmla="val -53721"/>
              <a:gd name="adj2" fmla="val 741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From </a:t>
            </a:r>
            <a:r>
              <a:rPr lang="fi-FI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netWR</a:t>
            </a:r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:</a:t>
            </a:r>
          </a:p>
          <a:p>
            <a:pPr algn="ctr"/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58 edges were removed to create 36 isolated nodes.</a:t>
            </a:r>
            <a:endParaRPr lang="LID4096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94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C847C-31DF-4030-9ACB-9B4405AB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979" y="3830594"/>
            <a:ext cx="2426994" cy="2100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D8D4E3-8AA5-4730-8EC4-C01070280F5D}"/>
              </a:ext>
            </a:extLst>
          </p:cNvPr>
          <p:cNvSpPr txBox="1"/>
          <p:nvPr/>
        </p:nvSpPr>
        <p:spPr>
          <a:xfrm>
            <a:off x="1210962" y="514864"/>
            <a:ext cx="40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netJU - Original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CDCE8-5545-4C6C-B182-8ACC73783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59" y="1375718"/>
            <a:ext cx="7736825" cy="466189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D03CC85-78BB-4B25-BBE9-63DBFE16BEFF}"/>
              </a:ext>
            </a:extLst>
          </p:cNvPr>
          <p:cNvSpPr/>
          <p:nvPr/>
        </p:nvSpPr>
        <p:spPr>
          <a:xfrm>
            <a:off x="8962767" y="926757"/>
            <a:ext cx="2467232" cy="1804087"/>
          </a:xfrm>
          <a:prstGeom prst="wedgeEllipseCallout">
            <a:avLst>
              <a:gd name="adj1" fmla="val -52719"/>
              <a:gd name="adj2" fmla="val 58162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From </a:t>
            </a:r>
            <a:r>
              <a:rPr lang="fi-FI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netWR</a:t>
            </a:r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:</a:t>
            </a:r>
          </a:p>
          <a:p>
            <a:pPr algn="ctr"/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134 edges were removed to create 93 isolated nodes.</a:t>
            </a:r>
            <a:endParaRPr lang="LID4096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8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EBFD-F155-46CF-B52F-14AA196C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784" y="428368"/>
            <a:ext cx="4594962" cy="5787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FCFF9-D056-4440-8C40-713B75E88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0" y="1462215"/>
            <a:ext cx="5842534" cy="3492843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84492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C5C6E-659B-4BB5-BD43-EC6B7CE39E12}"/>
              </a:ext>
            </a:extLst>
          </p:cNvPr>
          <p:cNvSpPr txBox="1"/>
          <p:nvPr/>
        </p:nvSpPr>
        <p:spPr>
          <a:xfrm>
            <a:off x="1091514" y="477794"/>
            <a:ext cx="40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netAW - Isolated nodes removed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9E36-F496-444E-A737-9EBCE03A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30" y="1192789"/>
            <a:ext cx="9267640" cy="5484298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84456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C7C5C6-50CA-446C-AB8D-1967A94F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47" y="986844"/>
            <a:ext cx="8536133" cy="5150346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7F8E0-AFF7-4421-8B4D-225F1C112C19}"/>
              </a:ext>
            </a:extLst>
          </p:cNvPr>
          <p:cNvSpPr txBox="1"/>
          <p:nvPr/>
        </p:nvSpPr>
        <p:spPr>
          <a:xfrm>
            <a:off x="1215081" y="419362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Communities Detection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24B1D-78C8-4327-B0B4-6EE1BF981E40}"/>
              </a:ext>
            </a:extLst>
          </p:cNvPr>
          <p:cNvSpPr txBox="1"/>
          <p:nvPr/>
        </p:nvSpPr>
        <p:spPr>
          <a:xfrm>
            <a:off x="8076538" y="1033849"/>
            <a:ext cx="217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Algorithm – </a:t>
            </a:r>
            <a:r>
              <a:rPr lang="en-GB" sz="1000" dirty="0"/>
              <a:t>Louvain algorithm</a:t>
            </a:r>
            <a:endParaRPr lang="fi-FI" sz="1000" dirty="0"/>
          </a:p>
          <a:p>
            <a:r>
              <a:rPr lang="fi-FI" sz="1000" dirty="0"/>
              <a:t>Communities - 7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79387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32C77-DE02-48E6-9D42-3DDC69AA79C0}"/>
              </a:ext>
            </a:extLst>
          </p:cNvPr>
          <p:cNvSpPr txBox="1"/>
          <p:nvPr/>
        </p:nvSpPr>
        <p:spPr>
          <a:xfrm>
            <a:off x="1083276" y="481913"/>
            <a:ext cx="40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netJU - Isolated nodes removed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0FFBE-E235-4ADB-9C5F-23665F5D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9" y="1232000"/>
            <a:ext cx="8546756" cy="524294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678619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57FD7-3CB6-41B2-9F39-EF6C2D6F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27" y="1013139"/>
            <a:ext cx="8946292" cy="5347248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91D755-0A5D-4F16-BEDD-0EA083FFCF7D}"/>
              </a:ext>
            </a:extLst>
          </p:cNvPr>
          <p:cNvSpPr txBox="1"/>
          <p:nvPr/>
        </p:nvSpPr>
        <p:spPr>
          <a:xfrm>
            <a:off x="1169773" y="423481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Communities Detection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5CC36-100D-4F90-B1F0-1330DCE44971}"/>
              </a:ext>
            </a:extLst>
          </p:cNvPr>
          <p:cNvSpPr txBox="1"/>
          <p:nvPr/>
        </p:nvSpPr>
        <p:spPr>
          <a:xfrm>
            <a:off x="8798011" y="1066800"/>
            <a:ext cx="217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Algorithm – </a:t>
            </a:r>
            <a:r>
              <a:rPr lang="en-GB" sz="1000" dirty="0"/>
              <a:t>Louvain algorithm</a:t>
            </a:r>
            <a:endParaRPr lang="fi-FI" sz="1000" dirty="0"/>
          </a:p>
          <a:p>
            <a:r>
              <a:rPr lang="fi-FI" sz="1000" dirty="0"/>
              <a:t>Communities - 8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1839062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64508" y="490835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Summary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55568-7767-4F01-B879-9AD6889E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77" y="1645169"/>
            <a:ext cx="5144531" cy="2581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411A4-F3B2-4151-A8BC-10B38D24BB4F}"/>
              </a:ext>
            </a:extLst>
          </p:cNvPr>
          <p:cNvSpPr txBox="1"/>
          <p:nvPr/>
        </p:nvSpPr>
        <p:spPr>
          <a:xfrm>
            <a:off x="1182130" y="1022523"/>
            <a:ext cx="462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>
                <a:latin typeface="Bahnschrift SemiBold SemiConden" panose="020B0502040204020203" pitchFamily="34" charset="0"/>
              </a:rPr>
              <a:t>Graph attributes of three networks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37301" y="484299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Background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2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83822-94E6-4859-A675-8D00D2EA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21" y="549356"/>
            <a:ext cx="2355507" cy="558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7F9417-6311-4516-A5C5-D69605EA16EB}"/>
              </a:ext>
            </a:extLst>
          </p:cNvPr>
          <p:cNvSpPr/>
          <p:nvPr/>
        </p:nvSpPr>
        <p:spPr>
          <a:xfrm>
            <a:off x="1388075" y="1289953"/>
            <a:ext cx="922637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 edge between two nodes is established only if the number of phone calls between the two nodes is beyond a threshold k.  (k = 1 ~n)</a:t>
            </a: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r>
              <a:rPr lang="en-US" sz="2000" dirty="0">
                <a:latin typeface="Bahnschrift SemiBold SemiConden" panose="020B0502040204020203" pitchFamily="34" charset="0"/>
              </a:rPr>
              <a:t>Create a random number generator that generates a random number between 1 and 40. The generator will </a:t>
            </a:r>
            <a:r>
              <a:rPr lang="en-US" sz="2000" dirty="0">
                <a:highlight>
                  <a:srgbClr val="FFFF00"/>
                </a:highlight>
                <a:latin typeface="Bahnschrift SemiBold SemiConden" panose="020B0502040204020203" pitchFamily="34" charset="0"/>
              </a:rPr>
              <a:t>give weight to each edge </a:t>
            </a:r>
            <a:r>
              <a:rPr lang="en-US" sz="2000" dirty="0">
                <a:latin typeface="Bahnschrift SemiBold SemiConden" panose="020B0502040204020203" pitchFamily="34" charset="0"/>
              </a:rPr>
              <a:t>in the graph.</a:t>
            </a:r>
          </a:p>
          <a:p>
            <a:endParaRPr lang="en-US" sz="2000" dirty="0">
              <a:latin typeface="Bahnschrift SemiBold SemiConden" panose="020B0502040204020203" pitchFamily="34" charset="0"/>
            </a:endParaRPr>
          </a:p>
          <a:p>
            <a:r>
              <a:rPr lang="en-US" sz="2000" dirty="0">
                <a:latin typeface="Bahnschrift SemiBold SemiConden" panose="020B0502040204020203" pitchFamily="34" charset="0"/>
              </a:rPr>
              <a:t>Draw plots showing the evolution with respect to k of: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 panose="020B0502040204020203" pitchFamily="34" charset="0"/>
              </a:rPr>
              <a:t>global clustering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 panose="020B0502040204020203" pitchFamily="34" charset="0"/>
              </a:rPr>
              <a:t>difference between maximum centrality and average centrality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 panose="020B0502040204020203" pitchFamily="34" charset="0"/>
              </a:rPr>
              <a:t>difference between maximum betweenness centrality and average betweenness centrality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 panose="020B0502040204020203" pitchFamily="34" charset="0"/>
              </a:rPr>
              <a:t>number of communities detected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 panose="020B0502040204020203" pitchFamily="34" charset="0"/>
              </a:rPr>
              <a:t>quality of community detected</a:t>
            </a:r>
          </a:p>
        </p:txBody>
      </p:sp>
    </p:spTree>
    <p:extLst>
      <p:ext uri="{BB962C8B-B14F-4D97-AF65-F5344CB8AC3E}">
        <p14:creationId xmlns:p14="http://schemas.microsoft.com/office/powerpoint/2010/main" val="3754080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683994-C851-46FB-ABC2-9588A414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38" y="629432"/>
            <a:ext cx="8695367" cy="538419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09ED2FC-BED9-472E-A396-165DCA496A1A}"/>
              </a:ext>
            </a:extLst>
          </p:cNvPr>
          <p:cNvSpPr/>
          <p:nvPr/>
        </p:nvSpPr>
        <p:spPr>
          <a:xfrm>
            <a:off x="10552670" y="1091514"/>
            <a:ext cx="1062681" cy="675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>
                <a:latin typeface="Bahnschrift SemiBold SemiConden" panose="020B0502040204020203" pitchFamily="34" charset="0"/>
              </a:rPr>
              <a:t>K = 9?</a:t>
            </a:r>
            <a:endParaRPr lang="LID4096" sz="1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4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A80275-E3C9-4808-8D2F-1A243E1B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818" y="733167"/>
            <a:ext cx="8459101" cy="532755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3BD96FF-2914-434F-80ED-689B026AAEAA}"/>
              </a:ext>
            </a:extLst>
          </p:cNvPr>
          <p:cNvSpPr/>
          <p:nvPr/>
        </p:nvSpPr>
        <p:spPr>
          <a:xfrm>
            <a:off x="10552670" y="1091514"/>
            <a:ext cx="1062681" cy="675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>
                <a:latin typeface="Bahnschrift SemiBold SemiConden" panose="020B0502040204020203" pitchFamily="34" charset="0"/>
              </a:rPr>
              <a:t>K = 12?</a:t>
            </a:r>
            <a:endParaRPr lang="LID4096" sz="1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518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13BE0-F930-4F9D-B8C2-E2D02A65F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92" y="489173"/>
            <a:ext cx="8847438" cy="556149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242D3DB-E25C-4CB5-9C4E-009376C6D2F5}"/>
              </a:ext>
            </a:extLst>
          </p:cNvPr>
          <p:cNvSpPr/>
          <p:nvPr/>
        </p:nvSpPr>
        <p:spPr>
          <a:xfrm>
            <a:off x="10552670" y="1091514"/>
            <a:ext cx="1062681" cy="675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>
                <a:latin typeface="Bahnschrift SemiBold SemiConden" panose="020B0502040204020203" pitchFamily="34" charset="0"/>
              </a:rPr>
              <a:t>K = 20?</a:t>
            </a:r>
            <a:endParaRPr lang="LID4096" sz="1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86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D01534-7B76-4182-A482-8C4169AFC088}"/>
              </a:ext>
            </a:extLst>
          </p:cNvPr>
          <p:cNvSpPr/>
          <p:nvPr/>
        </p:nvSpPr>
        <p:spPr>
          <a:xfrm>
            <a:off x="1594022" y="1595163"/>
            <a:ext cx="9494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would like to investigate the consistency between the three networks as a way to construct a new edge allocation mechanism. 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05EE7-3C4F-4EBF-861F-2CADD0CBFAD2}"/>
              </a:ext>
            </a:extLst>
          </p:cNvPr>
          <p:cNvSpPr/>
          <p:nvPr/>
        </p:nvSpPr>
        <p:spPr>
          <a:xfrm>
            <a:off x="1594022" y="2621345"/>
            <a:ext cx="97000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assume that there is an edge between nodes A and B if the number of calls between A and B has shown </a:t>
            </a:r>
            <a:r>
              <a:rPr lang="en-US" sz="2000" dirty="0">
                <a:solidFill>
                  <a:srgbClr val="2E2E2E"/>
                </a:solidFill>
                <a:highlight>
                  <a:srgbClr val="FFFF00"/>
                </a:highlight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important change </a:t>
            </a:r>
            <a:r>
              <a:rPr lang="en-US" sz="20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between two Networks.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B0FF5-DD40-47D5-8E08-BCF36193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34" y="780019"/>
            <a:ext cx="2355507" cy="5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58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622854" y="634314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netWR </a:t>
            </a:r>
            <a:r>
              <a:rPr lang="fi-FI" sz="24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&lt; ------------ &gt;</a:t>
            </a:r>
            <a:r>
              <a:rPr lang="fi-FI" sz="2400" dirty="0">
                <a:latin typeface="Bahnschrift SemiBold SemiConden" panose="020B0502040204020203" pitchFamily="34" charset="0"/>
              </a:rPr>
              <a:t>netAW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7ECDA272-2461-47CE-A0D3-418A05ED2614}"/>
              </a:ext>
            </a:extLst>
          </p:cNvPr>
          <p:cNvSpPr/>
          <p:nvPr/>
        </p:nvSpPr>
        <p:spPr>
          <a:xfrm>
            <a:off x="6446108" y="551935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-new graph </a:t>
            </a:r>
          </a:p>
          <a:p>
            <a:r>
              <a:rPr lang="fi-FI" dirty="0"/>
              <a:t>-new graph attributes</a:t>
            </a:r>
          </a:p>
        </p:txBody>
      </p:sp>
    </p:spTree>
    <p:extLst>
      <p:ext uri="{BB962C8B-B14F-4D97-AF65-F5344CB8AC3E}">
        <p14:creationId xmlns:p14="http://schemas.microsoft.com/office/powerpoint/2010/main" val="2795492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622854" y="634314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netWR </a:t>
            </a:r>
            <a:r>
              <a:rPr lang="fi-FI" sz="24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&lt; ------------ &gt;</a:t>
            </a:r>
            <a:r>
              <a:rPr lang="fi-FI" sz="2400" dirty="0">
                <a:latin typeface="Bahnschrift SemiBold SemiConden" panose="020B0502040204020203" pitchFamily="34" charset="0"/>
              </a:rPr>
              <a:t>netJU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1D27416D-903F-45FF-A650-C451A3CE852B}"/>
              </a:ext>
            </a:extLst>
          </p:cNvPr>
          <p:cNvSpPr/>
          <p:nvPr/>
        </p:nvSpPr>
        <p:spPr>
          <a:xfrm>
            <a:off x="6446108" y="551935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-new graph </a:t>
            </a:r>
          </a:p>
          <a:p>
            <a:r>
              <a:rPr lang="fi-FI" dirty="0"/>
              <a:t>-new graph attributes</a:t>
            </a:r>
          </a:p>
        </p:txBody>
      </p:sp>
    </p:spTree>
    <p:extLst>
      <p:ext uri="{BB962C8B-B14F-4D97-AF65-F5344CB8AC3E}">
        <p14:creationId xmlns:p14="http://schemas.microsoft.com/office/powerpoint/2010/main" val="573713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622854" y="634314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netAW </a:t>
            </a:r>
            <a:r>
              <a:rPr lang="fi-FI" sz="24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&lt; ------------ &gt;</a:t>
            </a:r>
            <a:r>
              <a:rPr lang="fi-FI" sz="2400" dirty="0">
                <a:latin typeface="Bahnschrift SemiBold SemiConden" panose="020B0502040204020203" pitchFamily="34" charset="0"/>
              </a:rPr>
              <a:t>netJU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D04E92D9-43E4-4E88-BEE1-95912F56C4EE}"/>
              </a:ext>
            </a:extLst>
          </p:cNvPr>
          <p:cNvSpPr/>
          <p:nvPr/>
        </p:nvSpPr>
        <p:spPr>
          <a:xfrm>
            <a:off x="6446108" y="551935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-new graph </a:t>
            </a:r>
          </a:p>
          <a:p>
            <a:r>
              <a:rPr lang="fi-FI" dirty="0"/>
              <a:t>-new graph attributes</a:t>
            </a:r>
          </a:p>
        </p:txBody>
      </p:sp>
    </p:spTree>
    <p:extLst>
      <p:ext uri="{BB962C8B-B14F-4D97-AF65-F5344CB8AC3E}">
        <p14:creationId xmlns:p14="http://schemas.microsoft.com/office/powerpoint/2010/main" val="4028394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E8A4C-FEC2-4330-89D7-1F4C9662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01" y="701760"/>
            <a:ext cx="2355507" cy="5585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45E254-B6E9-4EE9-AF42-54B314EA81CE}"/>
              </a:ext>
            </a:extLst>
          </p:cNvPr>
          <p:cNvSpPr/>
          <p:nvPr/>
        </p:nvSpPr>
        <p:spPr>
          <a:xfrm>
            <a:off x="1470453" y="1663182"/>
            <a:ext cx="94899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would like to simulate a random network whose </a:t>
            </a:r>
            <a:r>
              <a:rPr lang="en-US" sz="2400" dirty="0">
                <a:solidFill>
                  <a:srgbClr val="2E2E2E"/>
                </a:solidFill>
                <a:highlight>
                  <a:srgbClr val="FFFF00"/>
                </a:highlight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clustering coefficient</a:t>
            </a:r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2E2E2E"/>
                </a:solidFill>
                <a:highlight>
                  <a:srgbClr val="FFFF00"/>
                </a:highlight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diameter</a:t>
            </a:r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2E2E2E"/>
                </a:solidFill>
                <a:highlight>
                  <a:srgbClr val="FFFF00"/>
                </a:highlight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maximum density</a:t>
            </a:r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2E2E2E"/>
                </a:solidFill>
                <a:highlight>
                  <a:srgbClr val="FFFF00"/>
                </a:highlight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average density </a:t>
            </a:r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are as close as possible to that obtained in question 1  for each of the three networks. 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794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netWR - Original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E2CB4-FE60-4E14-B969-199762C0F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89" y="1414281"/>
            <a:ext cx="6601360" cy="3946492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B919F160-243E-4302-BB0C-9B7DBB55C437}"/>
              </a:ext>
            </a:extLst>
          </p:cNvPr>
          <p:cNvSpPr/>
          <p:nvPr/>
        </p:nvSpPr>
        <p:spPr>
          <a:xfrm>
            <a:off x="837408" y="4205416"/>
            <a:ext cx="1633944" cy="97618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Target</a:t>
            </a:r>
            <a:endParaRPr lang="LID4096" sz="1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3F78B-7000-4070-BFB7-D05276F1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834" y="2509580"/>
            <a:ext cx="3176328" cy="169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48029" y="441406"/>
            <a:ext cx="100016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Dataset </a:t>
            </a:r>
          </a:p>
          <a:p>
            <a:r>
              <a:rPr lang="fi-FI" b="1" dirty="0">
                <a:latin typeface="Bahnschrift SemiBold SemiConden" panose="020B0502040204020203" pitchFamily="34" charset="0"/>
              </a:rPr>
              <a:t>(Oversize Network: </a:t>
            </a:r>
            <a:r>
              <a:rPr lang="en-US" u="sng" dirty="0">
                <a:latin typeface="Bahnschrift SemiBold SemiConden" panose="020B0502040204020203" pitchFamily="34" charset="0"/>
                <a:hlinkClick r:id="rId2"/>
              </a:rPr>
              <a:t>https://figshare.com/articles/Oversize_network/3156067</a:t>
            </a:r>
            <a:r>
              <a:rPr lang="en-US" u="sng" dirty="0">
                <a:latin typeface="Bahnschrift SemiBold SemiConden" panose="020B0502040204020203" pitchFamily="34" charset="0"/>
              </a:rPr>
              <a:t>)</a:t>
            </a:r>
          </a:p>
          <a:p>
            <a:endParaRPr lang="en-US" u="sng" dirty="0">
              <a:latin typeface="Bahnschrift SemiBold SemiConden" panose="020B0502040204020203" pitchFamily="34" charset="0"/>
            </a:endParaRPr>
          </a:p>
          <a:p>
            <a:r>
              <a:rPr lang="en-GB" dirty="0">
                <a:latin typeface="Bahnschrift SemiBold SemiConden" panose="020B0502040204020203" pitchFamily="34" charset="0"/>
              </a:rPr>
              <a:t>The zip file contains three networks (adjacency matrices -- binary unweighted -- in CSV format) describing the criminal organization targeted by operation Oversize (2000-2009), an Italian criminal case against a mafia group.</a:t>
            </a:r>
          </a:p>
          <a:p>
            <a:endParaRPr lang="fi-FI" b="1" dirty="0"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netWR.csv: Wiretap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netAW.csv: Arrest Warrant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netJU.csv: Judgement</a:t>
            </a:r>
          </a:p>
          <a:p>
            <a:endParaRPr lang="en-GB" dirty="0">
              <a:latin typeface="Bahnschrift SemiBold SemiConden" panose="020B0502040204020203" pitchFamily="34" charset="0"/>
            </a:endParaRPr>
          </a:p>
          <a:p>
            <a:r>
              <a:rPr lang="fi-FI" sz="2400" b="1" dirty="0">
                <a:latin typeface="Bahnschrift SemiBold SemiConden" panose="020B0502040204020203" pitchFamily="34" charset="0"/>
              </a:rPr>
              <a:t>Tools</a:t>
            </a:r>
          </a:p>
          <a:p>
            <a:endParaRPr lang="en-GB" dirty="0">
              <a:latin typeface="Bahnschrift SemiBold SemiConden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Python 3.7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Bahnschrift SemiBold SemiConden" panose="020B0502040204020203" pitchFamily="34" charset="0"/>
              </a:rPr>
              <a:t>Networkx</a:t>
            </a:r>
            <a:r>
              <a:rPr lang="en-GB" dirty="0">
                <a:latin typeface="Bahnschrift SemiBold SemiConden" panose="020B0502040204020203" pitchFamily="34" charset="0"/>
              </a:rPr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1043195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netWR Simulation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6CE396E-9902-45A9-8944-F39CE43D6EBD}"/>
              </a:ext>
            </a:extLst>
          </p:cNvPr>
          <p:cNvSpPr/>
          <p:nvPr/>
        </p:nvSpPr>
        <p:spPr>
          <a:xfrm>
            <a:off x="6446108" y="547816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-simulated graph </a:t>
            </a:r>
          </a:p>
          <a:p>
            <a:r>
              <a:rPr lang="fi-FI" dirty="0"/>
              <a:t>-simulated graph attributes</a:t>
            </a:r>
          </a:p>
          <a:p>
            <a:r>
              <a:rPr lang="fi-FI" dirty="0"/>
              <a:t>-similarity measurement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04228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netAW - Original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7FE37-B3E6-4898-856B-8993467B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9" y="1256271"/>
            <a:ext cx="7505685" cy="4456669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E42FB340-A6CE-43A1-9D2E-292DE06B2805}"/>
              </a:ext>
            </a:extLst>
          </p:cNvPr>
          <p:cNvSpPr/>
          <p:nvPr/>
        </p:nvSpPr>
        <p:spPr>
          <a:xfrm>
            <a:off x="573797" y="1186247"/>
            <a:ext cx="1638061" cy="91852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Target</a:t>
            </a:r>
            <a:endParaRPr lang="LID4096" sz="1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12488-8C07-45B7-9B85-4EAD26BF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83" y="2491946"/>
            <a:ext cx="3296184" cy="17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75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netAW Simulation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1C706A00-8F41-4C3B-9C7B-901BC7782BCA}"/>
              </a:ext>
            </a:extLst>
          </p:cNvPr>
          <p:cNvSpPr/>
          <p:nvPr/>
        </p:nvSpPr>
        <p:spPr>
          <a:xfrm>
            <a:off x="6446108" y="551935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-simulated graph </a:t>
            </a:r>
          </a:p>
          <a:p>
            <a:r>
              <a:rPr lang="fi-FI" dirty="0"/>
              <a:t>-simulated graph attributes</a:t>
            </a:r>
          </a:p>
          <a:p>
            <a:r>
              <a:rPr lang="fi-FI" dirty="0"/>
              <a:t>-similarity measurement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42664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netAW - Original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D7E70-FF31-401D-A061-0D2F9699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67" y="1351005"/>
            <a:ext cx="7736825" cy="466189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E8545A99-323E-4017-951B-15BFA630B3A6}"/>
              </a:ext>
            </a:extLst>
          </p:cNvPr>
          <p:cNvSpPr/>
          <p:nvPr/>
        </p:nvSpPr>
        <p:spPr>
          <a:xfrm>
            <a:off x="487300" y="1280984"/>
            <a:ext cx="1633944" cy="97618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Target</a:t>
            </a:r>
            <a:endParaRPr lang="LID4096" sz="1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C0B6FA-A8BE-412D-8D5A-79C69602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025" y="1729945"/>
            <a:ext cx="3343675" cy="17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64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netJU Simulation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B25343E4-D8DF-49DF-A48B-E38696556ED1}"/>
              </a:ext>
            </a:extLst>
          </p:cNvPr>
          <p:cNvSpPr/>
          <p:nvPr/>
        </p:nvSpPr>
        <p:spPr>
          <a:xfrm>
            <a:off x="6446108" y="551935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-simulated graph </a:t>
            </a:r>
          </a:p>
          <a:p>
            <a:r>
              <a:rPr lang="fi-FI" dirty="0"/>
              <a:t>-simulated graph attributes</a:t>
            </a:r>
          </a:p>
          <a:p>
            <a:r>
              <a:rPr lang="fi-FI" dirty="0"/>
              <a:t>-similarity measurement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7605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Deliveries</a:t>
            </a:r>
          </a:p>
          <a:p>
            <a:endParaRPr lang="fi-FI" sz="2400" dirty="0">
              <a:latin typeface="Bahnschrift SemiBold SemiConden" panose="020B0502040204020203" pitchFamily="34" charset="0"/>
            </a:endParaRPr>
          </a:p>
          <a:p>
            <a:r>
              <a:rPr lang="fi-FI" sz="2400" dirty="0">
                <a:latin typeface="Bahnschrift SemiBold SemiConden" panose="020B0502040204020203" pitchFamily="34" charset="0"/>
              </a:rPr>
              <a:t>GUI</a:t>
            </a:r>
          </a:p>
          <a:p>
            <a:endParaRPr lang="fi-FI" sz="2400" dirty="0">
              <a:latin typeface="Bahnschrift SemiBold SemiConden" panose="020B0502040204020203" pitchFamily="34" charset="0"/>
            </a:endParaRPr>
          </a:p>
          <a:p>
            <a:r>
              <a:rPr lang="fi-FI" sz="2400" dirty="0">
                <a:latin typeface="Bahnschrift SemiBold SemiConden" panose="020B0502040204020203" pitchFamily="34" charset="0"/>
              </a:rPr>
              <a:t>Github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62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CA24E-1E39-4814-BD76-F075901036B5}"/>
              </a:ext>
            </a:extLst>
          </p:cNvPr>
          <p:cNvSpPr/>
          <p:nvPr/>
        </p:nvSpPr>
        <p:spPr>
          <a:xfrm>
            <a:off x="1268626" y="1214220"/>
            <a:ext cx="82996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Bahnschrift SemiBold SemiConden" panose="020B0502040204020203" pitchFamily="34" charset="0"/>
              </a:rPr>
              <a:t>[1] Berlusconi, G., Calderoni, F., Parolini, N., Verani, M., &amp; Piccardi, C. (2016). Link prediction in criminal networks: A tool for criminal intelligence analysis. PloS one, 11(4), e0154244.</a:t>
            </a:r>
          </a:p>
          <a:p>
            <a:endParaRPr lang="it-IT" sz="1600" dirty="0">
              <a:latin typeface="Bahnschrift SemiBold SemiConden" panose="020B0502040204020203" pitchFamily="34" charset="0"/>
            </a:endParaRPr>
          </a:p>
          <a:p>
            <a:r>
              <a:rPr lang="it-IT" sz="1600" dirty="0">
                <a:latin typeface="Bahnschrift SemiBold SemiConden" panose="020B0502040204020203" pitchFamily="34" charset="0"/>
              </a:rPr>
              <a:t>[2] </a:t>
            </a:r>
            <a:r>
              <a:rPr lang="en-GB" sz="1600" dirty="0" err="1">
                <a:latin typeface="Bahnschrift SemiBold SemiConden" panose="020B0502040204020203" pitchFamily="34" charset="0"/>
              </a:rPr>
              <a:t>Mastrobuoni</a:t>
            </a:r>
            <a:r>
              <a:rPr lang="en-GB" sz="1600" dirty="0">
                <a:latin typeface="Bahnschrift SemiBold SemiConden" panose="020B0502040204020203" pitchFamily="34" charset="0"/>
              </a:rPr>
              <a:t>, G., &amp; </a:t>
            </a:r>
            <a:r>
              <a:rPr lang="en-GB" sz="1600" dirty="0" err="1">
                <a:latin typeface="Bahnschrift SemiBold SemiConden" panose="020B0502040204020203" pitchFamily="34" charset="0"/>
              </a:rPr>
              <a:t>Patacchini</a:t>
            </a:r>
            <a:r>
              <a:rPr lang="en-GB" sz="1600" dirty="0">
                <a:latin typeface="Bahnschrift SemiBold SemiConden" panose="020B0502040204020203" pitchFamily="34" charset="0"/>
              </a:rPr>
              <a:t>, E. (2012). Organized crime networks: An application of network analysis techniques to the American mafia. </a:t>
            </a:r>
            <a:r>
              <a:rPr lang="en-GB" sz="1600" i="1" dirty="0">
                <a:latin typeface="Bahnschrift SemiBold SemiConden" panose="020B0502040204020203" pitchFamily="34" charset="0"/>
              </a:rPr>
              <a:t>Review of Network Economics</a:t>
            </a:r>
            <a:r>
              <a:rPr lang="en-GB" sz="1600" dirty="0">
                <a:latin typeface="Bahnschrift SemiBold SemiConden" panose="020B0502040204020203" pitchFamily="34" charset="0"/>
              </a:rPr>
              <a:t>, </a:t>
            </a:r>
            <a:r>
              <a:rPr lang="en-GB" sz="1600" i="1" dirty="0">
                <a:latin typeface="Bahnschrift SemiBold SemiConden" panose="020B0502040204020203" pitchFamily="34" charset="0"/>
              </a:rPr>
              <a:t>11</a:t>
            </a:r>
            <a:r>
              <a:rPr lang="en-GB" sz="1600" dirty="0">
                <a:latin typeface="Bahnschrift SemiBold SemiConden" panose="020B0502040204020203" pitchFamily="34" charset="0"/>
              </a:rPr>
              <a:t>(3).</a:t>
            </a:r>
            <a:endParaRPr lang="LID4096" sz="16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05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56E5BE02-49A9-45D2-BE89-2264CB6D6CAC}"/>
              </a:ext>
            </a:extLst>
          </p:cNvPr>
          <p:cNvSpPr txBox="1"/>
          <p:nvPr/>
        </p:nvSpPr>
        <p:spPr>
          <a:xfrm>
            <a:off x="2801676" y="1139255"/>
            <a:ext cx="609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Thanks for your attention!</a:t>
            </a:r>
            <a:endParaRPr lang="zh-CN" altLang="en-US" sz="28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A3C555FD-CDC4-4F99-AF67-AFC6A30F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1924152"/>
            <a:ext cx="7124856" cy="39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83822-94E6-4859-A675-8D00D2EA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92" y="652333"/>
            <a:ext cx="2355507" cy="5585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944A8C-B48E-45D1-A91A-87089E51F52F}"/>
              </a:ext>
            </a:extLst>
          </p:cNvPr>
          <p:cNvSpPr/>
          <p:nvPr/>
        </p:nvSpPr>
        <p:spPr>
          <a:xfrm>
            <a:off x="1416909" y="1511812"/>
            <a:ext cx="879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 edge between two nodes is established whenever there is at least one telephone call between the two individuals.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3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99888-7545-4D44-8A82-472CCD876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241" y="4279557"/>
            <a:ext cx="2373668" cy="205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6F72DB-E64F-49D8-AF93-EC82739F5FAA}"/>
              </a:ext>
            </a:extLst>
          </p:cNvPr>
          <p:cNvSpPr txBox="1"/>
          <p:nvPr/>
        </p:nvSpPr>
        <p:spPr>
          <a:xfrm>
            <a:off x="1149179" y="556054"/>
            <a:ext cx="40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netWR - Original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C98A9-3310-4F50-A0E5-4228FAF12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3" y="1202726"/>
            <a:ext cx="8591555" cy="513629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76514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6FFF7E-A4C5-4DE3-9F40-56E9BD5A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393" y="1315994"/>
            <a:ext cx="1679452" cy="2113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4ECCE-ED06-4169-9211-D3862792B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13" y="1157959"/>
            <a:ext cx="9209902" cy="5240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27FE2-6B89-46AD-A8CF-FF8BEC44E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177" y="1581669"/>
            <a:ext cx="4595487" cy="274732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2FDF5-3214-4103-BAF3-D49012537200}"/>
              </a:ext>
            </a:extLst>
          </p:cNvPr>
          <p:cNvSpPr txBox="1"/>
          <p:nvPr/>
        </p:nvSpPr>
        <p:spPr>
          <a:xfrm>
            <a:off x="1157416" y="581453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Indicator 1 - Degree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50E3-6FA1-4A34-A3F2-D7C7E8807BB7}"/>
              </a:ext>
            </a:extLst>
          </p:cNvPr>
          <p:cNvSpPr/>
          <p:nvPr/>
        </p:nvSpPr>
        <p:spPr>
          <a:xfrm>
            <a:off x="9814394" y="3847071"/>
            <a:ext cx="1908050" cy="1280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Mean = 32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Max = 2.71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stDev = 4.42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16B55-08EC-481B-B2A1-865EE5BD2396}"/>
              </a:ext>
            </a:extLst>
          </p:cNvPr>
          <p:cNvSpPr txBox="1"/>
          <p:nvPr/>
        </p:nvSpPr>
        <p:spPr>
          <a:xfrm>
            <a:off x="8859794" y="370556"/>
            <a:ext cx="3220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latin typeface="Bahnschrift SemiBold SemiConden" panose="020B0502040204020203" pitchFamily="34" charset="0"/>
              </a:rPr>
              <a:t>Importance of network members</a:t>
            </a:r>
            <a:endParaRPr lang="LID4096" sz="1600" dirty="0">
              <a:latin typeface="Bahnschrift SemiBold SemiConden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651323-035D-481C-B802-2EA816585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394" y="352711"/>
            <a:ext cx="677149" cy="8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0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06840" y="507310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Indicator 2 – Degree Centrality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ECC742-4D84-45C6-B145-608C39D0ED02}"/>
              </a:ext>
            </a:extLst>
          </p:cNvPr>
          <p:cNvSpPr/>
          <p:nvPr/>
        </p:nvSpPr>
        <p:spPr>
          <a:xfrm>
            <a:off x="9653756" y="3797644"/>
            <a:ext cx="1908050" cy="1280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Mean = 0.015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Max = 0.18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stDev = 0.024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3BFDB-5235-4C16-8618-806831F8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8" y="1116228"/>
            <a:ext cx="8976211" cy="5132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743F1-F2BA-4BB6-9695-1EFE2EB38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34" y="1421031"/>
            <a:ext cx="4595487" cy="274732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69A4B-1674-41F0-B4FA-F502401D3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372" y="1166682"/>
            <a:ext cx="2565221" cy="2118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2AF3C-9815-44EB-8ECF-225E9952B9F3}"/>
              </a:ext>
            </a:extLst>
          </p:cNvPr>
          <p:cNvSpPr txBox="1"/>
          <p:nvPr/>
        </p:nvSpPr>
        <p:spPr>
          <a:xfrm>
            <a:off x="8845175" y="352164"/>
            <a:ext cx="310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latin typeface="Bahnschrift SemiBold SemiConden" panose="020B0502040204020203" pitchFamily="34" charset="0"/>
              </a:rPr>
              <a:t>C</a:t>
            </a:r>
            <a:r>
              <a:rPr lang="en-GB" sz="1600" dirty="0" err="1">
                <a:latin typeface="Bahnschrift SemiBold SemiConden" panose="020B0502040204020203" pitchFamily="34" charset="0"/>
              </a:rPr>
              <a:t>ount</a:t>
            </a:r>
            <a:r>
              <a:rPr lang="en-GB" sz="1600" dirty="0">
                <a:latin typeface="Bahnschrift SemiBold SemiConden" panose="020B0502040204020203" pitchFamily="34" charset="0"/>
              </a:rPr>
              <a:t> how many neighbours a node has.</a:t>
            </a:r>
            <a:endParaRPr lang="LID4096" sz="1600" dirty="0">
              <a:latin typeface="Bahnschrift SemiBold SemiConden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9C76F4-E844-4AFB-BC4C-EE51FABAC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103" y="390671"/>
            <a:ext cx="677149" cy="817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6E724E-E11F-4C22-8CD1-8B1E903A9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476" y="1450262"/>
            <a:ext cx="2407420" cy="205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64508" y="560858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Indicator 3 – Closeness Centrality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AC0D8-CBE8-4561-B240-6F6F8E53FF16}"/>
              </a:ext>
            </a:extLst>
          </p:cNvPr>
          <p:cNvSpPr/>
          <p:nvPr/>
        </p:nvSpPr>
        <p:spPr>
          <a:xfrm>
            <a:off x="9962675" y="4246606"/>
            <a:ext cx="1908050" cy="1280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Mean =  0.24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Max = 0.38 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stDev = 0.054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490350-E855-455D-8CEF-70B24F917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08" y="1157415"/>
            <a:ext cx="9355037" cy="5329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F635F-8DDA-4E3A-B252-D501F19A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94" y="1577552"/>
            <a:ext cx="3982284" cy="238073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4A58F-163D-4D98-B6F9-2192374B7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854" y="1558368"/>
            <a:ext cx="2188438" cy="187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D3B45F-B81A-4431-A785-D7496372A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58" y="382887"/>
            <a:ext cx="677149" cy="817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0D447-5F5B-47FE-8D5D-120880986080}"/>
              </a:ext>
            </a:extLst>
          </p:cNvPr>
          <p:cNvSpPr txBox="1"/>
          <p:nvPr/>
        </p:nvSpPr>
        <p:spPr>
          <a:xfrm>
            <a:off x="9127575" y="431597"/>
            <a:ext cx="3220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latin typeface="Bahnschrift SemiBold SemiConden" panose="020B0502040204020203" pitchFamily="34" charset="0"/>
              </a:rPr>
              <a:t>How isloated members are?</a:t>
            </a:r>
            <a:endParaRPr lang="LID4096" sz="16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64508" y="560858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Indicator 4 – Betweenness Centrality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9282B-FA46-484A-9DF2-B7A2746A4CF2}"/>
              </a:ext>
            </a:extLst>
          </p:cNvPr>
          <p:cNvSpPr/>
          <p:nvPr/>
        </p:nvSpPr>
        <p:spPr>
          <a:xfrm>
            <a:off x="9653756" y="4563764"/>
            <a:ext cx="1908050" cy="1280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Mean = 0.016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Max = 0.28 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stDev =  0.048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2FF01-C569-4645-816D-6C82866A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3" y="1285973"/>
            <a:ext cx="8658182" cy="4896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A7CBB-1A40-4AB1-A8A1-B8DBE3DD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32" y="1606384"/>
            <a:ext cx="4378310" cy="2617486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5CF7B-F0D7-4818-ADEA-C32B561A9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559" y="1713472"/>
            <a:ext cx="2790129" cy="2106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5D6D8-6C32-4EAB-8B8F-2EFA5381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778" y="382887"/>
            <a:ext cx="677149" cy="817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BCEBB3-6519-4882-BC90-9BD27D6DEB63}"/>
              </a:ext>
            </a:extLst>
          </p:cNvPr>
          <p:cNvSpPr txBox="1"/>
          <p:nvPr/>
        </p:nvSpPr>
        <p:spPr>
          <a:xfrm>
            <a:off x="8859794" y="370556"/>
            <a:ext cx="3220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latin typeface="Bahnschrift SemiBold SemiConden" panose="020B0502040204020203" pitchFamily="34" charset="0"/>
              </a:rPr>
              <a:t>Measure the member’s capacity to act like a bridge between clusters of members!</a:t>
            </a:r>
            <a:endParaRPr lang="LID4096" sz="16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61564"/>
      </p:ext>
    </p:extLst>
  </p:cSld>
  <p:clrMapOvr>
    <a:masterClrMapping/>
  </p:clrMapOvr>
</p:sld>
</file>

<file path=ppt/theme/theme1.xml><?xml version="1.0" encoding="utf-8"?>
<a:theme xmlns:a="http://schemas.openxmlformats.org/drawingml/2006/main" name="Oulu_presentaatiomalli_ENG_kuvilla_v2016-04-13_jv02">
  <a:themeElements>
    <a:clrScheme name="Oulu">
      <a:dk1>
        <a:sysClr val="windowText" lastClr="000000"/>
      </a:dk1>
      <a:lt1>
        <a:sysClr val="window" lastClr="FFFFFF"/>
      </a:lt1>
      <a:dk2>
        <a:srgbClr val="23408F"/>
      </a:dk2>
      <a:lt2>
        <a:srgbClr val="67686A"/>
      </a:lt2>
      <a:accent1>
        <a:srgbClr val="FF8900"/>
      </a:accent1>
      <a:accent2>
        <a:srgbClr val="FFF200"/>
      </a:accent2>
      <a:accent3>
        <a:srgbClr val="662D91"/>
      </a:accent3>
      <a:accent4>
        <a:srgbClr val="00AEEF"/>
      </a:accent4>
      <a:accent5>
        <a:srgbClr val="23408F"/>
      </a:accent5>
      <a:accent6>
        <a:srgbClr val="4BBCA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Oulu_PPT_template_ENG_06_2016.potx" id="{3347F2D1-4BA0-4B82-A4D5-B8A4D6539ACD}" vid="{C028B159-C183-4988-B890-8F56DED4ED7F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c8fedd44-943b-4f0e-a875-3874e0e1dcdb" ContentTypeId="0x01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hjeen liitetiedosto" ma:contentTypeID="0x010100E2C66806664B437490F488AF34B7AFF600BC774A1D3665C24690F2F9AE8E5A2357" ma:contentTypeVersion="7" ma:contentTypeDescription="Luo uusi asiakirja." ma:contentTypeScope="" ma:versionID="bb4f75568715989665221ebba0121580">
  <xsd:schema xmlns:xsd="http://www.w3.org/2001/XMLSchema" xmlns:xs="http://www.w3.org/2001/XMLSchema" xmlns:p="http://schemas.microsoft.com/office/2006/metadata/properties" xmlns:ns2="7a27955c-8d6e-4ea3-adec-c12b7207bcf6" targetNamespace="http://schemas.microsoft.com/office/2006/metadata/properties" ma:root="true" ma:fieldsID="57d2ca109bd465003444437a2474a8cd" ns2:_="">
    <xsd:import namespace="7a27955c-8d6e-4ea3-adec-c12b7207bcf6"/>
    <xsd:element name="properties">
      <xsd:complexType>
        <xsd:sequence>
          <xsd:element name="documentManagement">
            <xsd:complexType>
              <xsd:all>
                <xsd:element ref="ns2:oy_owner"/>
                <xsd:element ref="ns2:oy_subjectNoteField" minOccurs="0"/>
                <xsd:element ref="ns2:TaxCatchAll" minOccurs="0"/>
                <xsd:element ref="ns2:TaxCatchAllLabel" minOccurs="0"/>
                <xsd:element ref="ns2:oy_keywordsNoteField" minOccurs="0"/>
                <xsd:element ref="ns2:oy_departmentNoteField" minOccurs="0"/>
                <xsd:element ref="ns2:oy_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7955c-8d6e-4ea3-adec-c12b7207bcf6" elementFormDefault="qualified">
    <xsd:import namespace="http://schemas.microsoft.com/office/2006/documentManagement/types"/>
    <xsd:import namespace="http://schemas.microsoft.com/office/infopath/2007/PartnerControls"/>
    <xsd:element name="oy_owner" ma:index="6" ma:displayName="Omistaja" ma:SharePointGroup="0" ma:internalName="oy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y_subjectNoteField" ma:index="8" nillable="true" ma:taxonomy="true" ma:internalName="oy_subjectNoteField" ma:taxonomyFieldName="oy_subject" ma:displayName="Aihe" ma:default="" ma:fieldId="{c407929f-a524-42cc-bf06-5b05f8efebf9}" ma:taxonomyMulti="true" ma:sspId="c8fedd44-943b-4f0e-a875-3874e0e1dcdb" ma:termSetId="0731efc9-d48d-42b3-91e5-2d662b8cb9b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753e2953-54b6-492d-97eb-1a39a348f186}" ma:internalName="TaxCatchAll" ma:showField="CatchAllData" ma:web="b720e6ba-4909-46bc-a58b-a615f6362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753e2953-54b6-492d-97eb-1a39a348f186}" ma:internalName="TaxCatchAllLabel" ma:readOnly="true" ma:showField="CatchAllDataLabel" ma:web="b720e6ba-4909-46bc-a58b-a615f6362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y_keywordsNoteField" ma:index="12" ma:taxonomy="true" ma:internalName="oy_keywordsNoteField" ma:taxonomyFieldName="oy_keywords" ma:displayName="Asiasanat" ma:default="" ma:fieldId="{07274a43-d5db-47bf-b71d-0e93fd3a25da}" ma:taxonomyMulti="true" ma:sspId="c8fedd44-943b-4f0e-a875-3874e0e1dcdb" ma:termSetId="09fe38f4-9159-4e18-a4ed-e533276758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y_departmentNoteField" ma:index="14" ma:taxonomy="true" ma:internalName="oy_departmentNoteField" ma:taxonomyFieldName="oy_department" ma:displayName="Yksikkö" ma:fieldId="{914c763d-1adc-4e6f-b78a-85ec05d9d601}" ma:taxonomyMulti="true" ma:sspId="c8fedd44-943b-4f0e-a875-3874e0e1dcdb" ma:termSetId="71146231-2ee0-4c23-83da-d63540f64c7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y_type" ma:index="17" nillable="true" ma:taxonomy="true" ma:internalName="oy_type" ma:taxonomyFieldName="oy_typeTaxonomy" ma:displayName="Tyyppi" ma:default="627;#Ohje|62bdb1e9-6a4e-41b7-9f23-a2dfe98f3035" ma:fieldId="{e5ccb5dd-47dd-49bb-924c-6a95b448f32f}" ma:sspId="c8fedd44-943b-4f0e-a875-3874e0e1dcdb" ma:termSetId="4073159f-3c0b-4d81-ba27-df63fc93e9d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Sisältölaji"/>
        <xsd:element ref="dc:title" maxOccurs="1" ma:index="1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y_owner xmlns="7a27955c-8d6e-4ea3-adec-c12b7207bcf6">
      <UserInfo>
        <DisplayName>Petri Ovaskainen</DisplayName>
        <AccountId>65</AccountId>
        <AccountType/>
      </UserInfo>
    </oy_owner>
    <oy_keywordsNoteField xmlns="7a27955c-8d6e-4ea3-adec-c12b7207bcf6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Dokumenttipohjat</TermName>
          <TermId xmlns="http://schemas.microsoft.com/office/infopath/2007/PartnerControls">778455bb-615e-47d7-8dbd-5c9cab4aadc7</TermId>
        </TermInfo>
      </Terms>
    </oy_keywordsNoteField>
    <TaxCatchAll xmlns="7a27955c-8d6e-4ea3-adec-c12b7207bcf6">
      <Value>627</Value>
      <Value>360</Value>
      <Value>492</Value>
    </TaxCatchAll>
    <oy_departmentNoteField xmlns="7a27955c-8d6e-4ea3-adec-c12b7207bcf6">
      <Terms xmlns="http://schemas.microsoft.com/office/infopath/2007/PartnerControls">
        <TermInfo xmlns="http://schemas.microsoft.com/office/infopath/2007/PartnerControls">
          <TermName xmlns="http://schemas.microsoft.com/office/infopath/2007/PartnerControls">240927 Viestintä, markkinointi ja yhteiskuntasuhteet</TermName>
          <TermId xmlns="http://schemas.microsoft.com/office/infopath/2007/PartnerControls">8bd4d200-c4c0-4210-84f2-6f07028d2c73</TermId>
        </TermInfo>
      </Terms>
    </oy_departmentNoteField>
    <oy_subjectNoteField xmlns="7a27955c-8d6e-4ea3-adec-c12b7207bcf6">
      <Terms xmlns="http://schemas.microsoft.com/office/infopath/2007/PartnerControls"/>
    </oy_subjectNoteField>
    <oy_type xmlns="7a27955c-8d6e-4ea3-adec-c12b7207bcf6">
      <Terms xmlns="http://schemas.microsoft.com/office/infopath/2007/PartnerControls">
        <TermInfo xmlns="http://schemas.microsoft.com/office/infopath/2007/PartnerControls">
          <TermName xmlns="http://schemas.microsoft.com/office/infopath/2007/PartnerControls">Ohje</TermName>
          <TermId xmlns="http://schemas.microsoft.com/office/infopath/2007/PartnerControls">62bdb1e9-6a4e-41b7-9f23-a2dfe98f3035</TermId>
        </TermInfo>
      </Terms>
    </oy_typ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A2A9F8-20AD-4F1A-B719-3A18C9F850EC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F1E2240-3DDB-4D07-B3FC-E4101E7395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27955c-8d6e-4ea3-adec-c12b7207bc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E3B335-EBB8-4D93-BEAB-A5BBF9314A90}">
  <ds:schemaRefs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7a27955c-8d6e-4ea3-adec-c12b7207bcf6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8F0CFFFC-9E72-42D2-AE8A-D8FD86824A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681</Words>
  <Application>Microsoft Office PowerPoint</Application>
  <PresentationFormat>Widescreen</PresentationFormat>
  <Paragraphs>126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 Unicode MS</vt:lpstr>
      <vt:lpstr>Arial</vt:lpstr>
      <vt:lpstr>Bahnschrift SemiBold SemiConden</vt:lpstr>
      <vt:lpstr>Calibri</vt:lpstr>
      <vt:lpstr>Verdana</vt:lpstr>
      <vt:lpstr>Oulu_presentaatiomalli_ENG_kuvilla_v2016-04-13_jv02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UniOulu PPT template ENG</dc:title>
  <dc:creator/>
  <cp:lastModifiedBy/>
  <cp:revision>1</cp:revision>
  <dcterms:created xsi:type="dcterms:W3CDTF">2016-04-14T05:59:10Z</dcterms:created>
  <dcterms:modified xsi:type="dcterms:W3CDTF">2019-04-25T10:29:04Z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0x010100E2C66806664B437490F488AF34B7AFF600BC774A1D3665C24690F2F9AE8E5A2357</vt:lpwstr>
  </property>
  <property fmtid="{D5CDD505-2E9C-101B-9397-08002B2CF9AE}" pid="3" name="oy_department">
    <vt:lpwstr>492;#240927 Viestintä, markkinointi ja yhteiskuntasuhteet|8bd4d200-c4c0-4210-84f2-6f07028d2c73</vt:lpwstr>
  </property>
  <property fmtid="{D5CDD505-2E9C-101B-9397-08002B2CF9AE}" pid="4" name="oy_typeTaxonomy">
    <vt:lpwstr>627;#Ohje|62bdb1e9-6a4e-41b7-9f23-a2dfe98f3035</vt:lpwstr>
  </property>
  <property fmtid="{D5CDD505-2E9C-101B-9397-08002B2CF9AE}" pid="5" name="oy_keywords">
    <vt:lpwstr>360;#Dokumenttipohjat|778455bb-615e-47d7-8dbd-5c9cab4aadc7</vt:lpwstr>
  </property>
  <property fmtid="{D5CDD505-2E9C-101B-9397-08002B2CF9AE}" pid="6" name="oy_subject">
    <vt:lpwstr/>
  </property>
</Properties>
</file>